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ubtitle 2"/>
          <p:cNvSpPr txBox="1"/>
          <p:nvPr>
            <p:ph type="subTitle" sz="half" idx="1"/>
          </p:nvPr>
        </p:nvSpPr>
        <p:spPr>
          <a:xfrm>
            <a:off x="4731027" y="982668"/>
            <a:ext cx="7121197" cy="4372731"/>
          </a:xfrm>
          <a:prstGeom prst="rect">
            <a:avLst/>
          </a:prstGeom>
        </p:spPr>
        <p:txBody>
          <a:bodyPr/>
          <a:lstStyle/>
          <a:p>
            <a:pPr>
              <a:defRPr sz="5400"/>
            </a:pPr>
            <a:r>
              <a:t>“...fight for your wives, your daughters...”</a:t>
            </a:r>
          </a:p>
          <a:p>
            <a:pPr>
              <a:defRPr sz="3600"/>
            </a:pPr>
            <a:r>
              <a:t>(Nehemiah 4:14)</a:t>
            </a:r>
          </a:p>
        </p:txBody>
      </p:sp>
      <p:pic>
        <p:nvPicPr>
          <p:cNvPr id="113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9410" y="671785"/>
            <a:ext cx="5231567" cy="54643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KEY TO NOT BEING VICTIMIZED...</a:t>
            </a:r>
          </a:p>
        </p:txBody>
      </p:sp>
      <p:sp>
        <p:nvSpPr>
          <p:cNvPr id="142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i="1" sz="7200"/>
            </a:pPr>
            <a:r>
              <a:t>Removing </a:t>
            </a:r>
          </a:p>
          <a:p>
            <a:pPr marL="0" indent="0" algn="ctr">
              <a:buSzTx/>
              <a:buNone/>
              <a:defRPr i="1" sz="7200"/>
            </a:pPr>
            <a:r>
              <a:t>the </a:t>
            </a:r>
          </a:p>
          <a:p>
            <a:pPr marL="0" indent="0" algn="ctr">
              <a:buSzTx/>
              <a:buNone/>
              <a:defRPr i="1" sz="7200"/>
            </a:pPr>
            <a:r>
              <a:t>Opportunity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2" grpId="2"/>
      <p:bldP build="whole" bldLvl="1" animBg="1" rev="0" advAuto="0" spid="14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JESUS UNDERSTOOD THIS....</a:t>
            </a:r>
          </a:p>
        </p:txBody>
      </p:sp>
      <p:sp>
        <p:nvSpPr>
          <p:cNvPr id="145" name="Content Placeholder 2"/>
          <p:cNvSpPr txBox="1"/>
          <p:nvPr>
            <p:ph type="body" idx="1"/>
          </p:nvPr>
        </p:nvSpPr>
        <p:spPr>
          <a:xfrm>
            <a:off x="838200" y="1600775"/>
            <a:ext cx="10515600" cy="471008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defRPr sz="3700"/>
            </a:pPr>
            <a:r>
              <a:t>John 7:1</a:t>
            </a:r>
            <a:endParaRPr sz="2500"/>
          </a:p>
          <a:p>
            <a:pPr algn="ctr">
              <a:lnSpc>
                <a:spcPct val="81000"/>
              </a:lnSpc>
              <a:defRPr sz="3700"/>
            </a:pPr>
            <a:r>
              <a:t>“After this Jesus went about in Galilee. He would NOT go about in Judea, because the Judeans were seeking to kill Him...”</a:t>
            </a:r>
            <a:endParaRPr sz="2500"/>
          </a:p>
          <a:p>
            <a:pPr>
              <a:lnSpc>
                <a:spcPct val="81000"/>
              </a:lnSpc>
              <a:defRPr sz="3700"/>
            </a:pPr>
            <a:r>
              <a:t>Proverbs 27:12</a:t>
            </a:r>
            <a:endParaRPr sz="2500"/>
          </a:p>
          <a:p>
            <a:pPr algn="ctr">
              <a:lnSpc>
                <a:spcPct val="81000"/>
              </a:lnSpc>
              <a:defRPr sz="3700"/>
            </a:pPr>
            <a:r>
              <a:t>“A prudent person foresees danger and takes precautions.</a:t>
            </a:r>
            <a:br/>
            <a:r>
              <a:t>    The simpleton goes blindly on and suffers the consequences.”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John 10:18</a:t>
            </a:r>
          </a:p>
        </p:txBody>
      </p:sp>
      <p:sp>
        <p:nvSpPr>
          <p:cNvPr id="148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sz="4400"/>
            </a:lvl1pPr>
          </a:lstStyle>
          <a:p>
            <a:pPr/>
            <a:r>
              <a:t>“No one takes it (my life) from me...”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itle 1"/>
          <p:cNvSpPr txBox="1"/>
          <p:nvPr>
            <p:ph type="title"/>
          </p:nvPr>
        </p:nvSpPr>
        <p:spPr>
          <a:xfrm>
            <a:off x="838200" y="365125"/>
            <a:ext cx="10515600" cy="1103912"/>
          </a:xfrm>
          <a:prstGeom prst="rect">
            <a:avLst/>
          </a:prstGeom>
        </p:spPr>
        <p:txBody>
          <a:bodyPr/>
          <a:lstStyle/>
          <a:p>
            <a:pPr algn="ctr">
              <a:defRPr sz="6000"/>
            </a:pPr>
            <a:r>
              <a:t>Men have </a:t>
            </a:r>
            <a:r>
              <a:rPr i="1">
                <a:solidFill>
                  <a:srgbClr val="FFFF00"/>
                </a:solidFill>
              </a:rPr>
              <a:t>3</a:t>
            </a:r>
            <a:r>
              <a:t> lives</a:t>
            </a:r>
          </a:p>
        </p:txBody>
      </p:sp>
      <p:sp>
        <p:nvSpPr>
          <p:cNvPr id="151" name="Content Placeholder 2"/>
          <p:cNvSpPr txBox="1"/>
          <p:nvPr>
            <p:ph type="body" idx="1"/>
          </p:nvPr>
        </p:nvSpPr>
        <p:spPr>
          <a:xfrm>
            <a:off x="838200" y="1315962"/>
            <a:ext cx="10515600" cy="5129808"/>
          </a:xfrm>
          <a:prstGeom prst="rect">
            <a:avLst/>
          </a:prstGeom>
        </p:spPr>
        <p:txBody>
          <a:bodyPr/>
          <a:lstStyle/>
          <a:p>
            <a:pPr marL="219455" indent="-219455" defTabSz="877823">
              <a:spcBef>
                <a:spcPts val="900"/>
              </a:spcBef>
              <a:defRPr b="1" sz="4224"/>
            </a:pPr>
            <a:r>
              <a:t>Public</a:t>
            </a:r>
          </a:p>
          <a:p>
            <a:pPr marL="219455" indent="-219455" defTabSz="877823">
              <a:spcBef>
                <a:spcPts val="900"/>
              </a:spcBef>
              <a:defRPr b="1" sz="4224"/>
            </a:pPr>
            <a:r>
              <a:t>Private</a:t>
            </a:r>
          </a:p>
          <a:p>
            <a:pPr marL="219455" indent="-219455" defTabSz="877823">
              <a:spcBef>
                <a:spcPts val="900"/>
              </a:spcBef>
              <a:defRPr b="1" sz="4224"/>
            </a:pPr>
            <a:r>
              <a:t>Secret</a:t>
            </a:r>
          </a:p>
          <a:p>
            <a:pPr lvl="1" marL="658368" indent="-219455" defTabSz="877823">
              <a:spcBef>
                <a:spcPts val="400"/>
              </a:spcBef>
              <a:defRPr b="1" sz="3839"/>
            </a:pPr>
            <a:r>
              <a:t>When you’re dating him, </a:t>
            </a:r>
            <a:r>
              <a:rPr i="1"/>
              <a:t>learn all you can</a:t>
            </a:r>
            <a:endParaRPr sz="2304"/>
          </a:p>
          <a:p>
            <a:pPr lvl="1" marL="658368" indent="-219455" defTabSz="877823">
              <a:spcBef>
                <a:spcPts val="400"/>
              </a:spcBef>
              <a:defRPr b="1" i="1" sz="3839"/>
            </a:pPr>
            <a:r>
              <a:t>And pay attention to the signs (especially  to what he </a:t>
            </a:r>
            <a:r>
              <a:rPr>
                <a:solidFill>
                  <a:srgbClr val="FFFF00"/>
                </a:solidFill>
              </a:rPr>
              <a:t>says</a:t>
            </a:r>
            <a:r>
              <a:t>).</a:t>
            </a:r>
            <a:endParaRPr sz="2304"/>
          </a:p>
          <a:p>
            <a:pPr lvl="1" marL="658368" indent="-219455" defTabSz="877823">
              <a:spcBef>
                <a:spcPts val="400"/>
              </a:spcBef>
              <a:defRPr b="1" i="1" sz="3839"/>
            </a:pPr>
            <a:r>
              <a:t>“Out of the abundance of the heart, the mouth speaks...” - Jesus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0" grpId="1"/>
      <p:bldP build="p" bldLvl="1" animBg="1" rev="0" advAuto="0" spid="151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68680">
              <a:defRPr sz="4180"/>
            </a:pPr>
            <a:r>
              <a:t>NO WOMAN </a:t>
            </a:r>
            <a:r>
              <a:rPr i="1">
                <a:solidFill>
                  <a:srgbClr val="FFFF00"/>
                </a:solidFill>
              </a:rPr>
              <a:t>ASKS </a:t>
            </a:r>
            <a:r>
              <a:t>TO BE ASSAULTED....but...</a:t>
            </a:r>
          </a:p>
        </p:txBody>
      </p:sp>
      <p:sp>
        <p:nvSpPr>
          <p:cNvPr id="154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sz="6000"/>
            </a:lvl1pPr>
          </a:lstStyle>
          <a:p>
            <a:pPr/>
            <a:r>
              <a:t>women must learn to NOT put themselves in harm’s way...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54" grpId="2"/>
      <p:bldP build="whole" bldLvl="1" animBg="1" rev="0" advAuto="0" spid="15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b="1">
                <a:latin typeface="Copperplate Gothic Bold"/>
                <a:ea typeface="Copperplate Gothic Bold"/>
                <a:cs typeface="Copperplate Gothic Bold"/>
                <a:sym typeface="Copperplate Gothic Bold"/>
              </a:defRPr>
            </a:lvl1pPr>
          </a:lstStyle>
          <a:p>
            <a:pPr/>
            <a:r>
              <a:t>So what is the Battle Plan?</a:t>
            </a:r>
          </a:p>
        </p:txBody>
      </p:sp>
      <p:sp>
        <p:nvSpPr>
          <p:cNvPr id="157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 defTabSz="905255">
              <a:spcBef>
                <a:spcPts val="900"/>
              </a:spcBef>
              <a:buSzTx/>
              <a:buNone/>
              <a:defRPr sz="3959"/>
            </a:pPr>
            <a:r>
              <a:t>Learn to be more </a:t>
            </a:r>
            <a:r>
              <a:rPr>
                <a:solidFill>
                  <a:srgbClr val="FFFF00"/>
                </a:solidFill>
              </a:rPr>
              <a:t>ATTENTIVE</a:t>
            </a:r>
            <a:r>
              <a:t>...</a:t>
            </a:r>
          </a:p>
          <a:p>
            <a:pPr marL="0" indent="0" algn="ctr" defTabSz="905255">
              <a:spcBef>
                <a:spcPts val="900"/>
              </a:spcBef>
              <a:buSzTx/>
              <a:buNone/>
              <a:defRPr sz="3959"/>
            </a:pPr>
          </a:p>
          <a:p>
            <a:pPr marL="226313" indent="-226313" defTabSz="905255">
              <a:spcBef>
                <a:spcPts val="900"/>
              </a:spcBef>
              <a:defRPr sz="3959"/>
            </a:pPr>
            <a:r>
              <a:t>Pay attention to what’s going on </a:t>
            </a:r>
            <a:r>
              <a:rPr>
                <a:solidFill>
                  <a:srgbClr val="FFFF00"/>
                </a:solidFill>
              </a:rPr>
              <a:t>INSIDE </a:t>
            </a:r>
            <a:r>
              <a:t>of</a:t>
            </a:r>
            <a:r>
              <a:rPr>
                <a:solidFill>
                  <a:srgbClr val="FFFF00"/>
                </a:solidFill>
              </a:rPr>
              <a:t> </a:t>
            </a:r>
            <a:r>
              <a:t>you</a:t>
            </a:r>
          </a:p>
          <a:p>
            <a:pPr marL="226313" indent="-226313" defTabSz="905255">
              <a:spcBef>
                <a:spcPts val="900"/>
              </a:spcBef>
              <a:defRPr sz="3959"/>
            </a:pPr>
          </a:p>
          <a:p>
            <a:pPr marL="226313" indent="-226313" defTabSz="905255">
              <a:spcBef>
                <a:spcPts val="900"/>
              </a:spcBef>
              <a:defRPr sz="3959"/>
            </a:pPr>
            <a:r>
              <a:t>Pay attention to what’s going on </a:t>
            </a:r>
            <a:r>
              <a:rPr>
                <a:solidFill>
                  <a:srgbClr val="FFFF00"/>
                </a:solidFill>
              </a:rPr>
              <a:t>OUTSIDE</a:t>
            </a:r>
            <a:r>
              <a:t> of you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6" grpId="1"/>
      <p:bldP build="p" bldLvl="1" animBg="1" rev="0" advAuto="0" spid="157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Battle Plan</a:t>
            </a:r>
          </a:p>
        </p:txBody>
      </p:sp>
      <p:sp>
        <p:nvSpPr>
          <p:cNvPr id="160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4000"/>
            </a:pPr>
            <a:r>
              <a:t>There are more distractions than ever...</a:t>
            </a:r>
          </a:p>
          <a:p>
            <a:pPr>
              <a:defRPr sz="4000"/>
            </a:pPr>
            <a:r>
              <a:t>Attentive to your environment</a:t>
            </a:r>
          </a:p>
          <a:p>
            <a:pPr>
              <a:defRPr sz="4000"/>
            </a:pPr>
            <a:r>
              <a:t>Parking Lots</a:t>
            </a:r>
          </a:p>
          <a:p>
            <a:pPr>
              <a:defRPr sz="4000"/>
            </a:pPr>
            <a:r>
              <a:t>Walking along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9" grpId="1"/>
      <p:bldP build="p" bldLvl="1" animBg="1" rev="0" advAuto="0" spid="160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Content Placeholder 3" descr="Content Placeholder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24537" y="874643"/>
            <a:ext cx="6877880" cy="49047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Pepper Spray</a:t>
            </a:r>
          </a:p>
        </p:txBody>
      </p:sp>
      <p:pic>
        <p:nvPicPr>
          <p:cNvPr id="165" name="Content Placeholder 5" descr="Content Placeholder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33500" y="1874043"/>
            <a:ext cx="9525000" cy="4254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Lies that abused women believe</a:t>
            </a:r>
          </a:p>
        </p:txBody>
      </p:sp>
      <p:sp>
        <p:nvSpPr>
          <p:cNvPr id="168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t>If I leave it will hurt the kids</a:t>
            </a:r>
          </a:p>
          <a:p>
            <a:pPr>
              <a:defRPr sz="3600"/>
            </a:pPr>
            <a:r>
              <a:t>I can change him</a:t>
            </a:r>
          </a:p>
          <a:p>
            <a:pPr>
              <a:defRPr sz="3600"/>
            </a:pPr>
            <a:r>
              <a:t>Leaving him would be a sin (divorce)</a:t>
            </a:r>
          </a:p>
          <a:p>
            <a:pPr>
              <a:defRPr sz="3600"/>
            </a:pPr>
            <a:r>
              <a:t>It’s my fault</a:t>
            </a:r>
          </a:p>
          <a:p>
            <a:pPr>
              <a:defRPr sz="3600"/>
            </a:pPr>
            <a:r>
              <a:t>And one of the biggest lies I have witnessed is women who suffer from a sense of...</a:t>
            </a:r>
          </a:p>
          <a:p>
            <a:pPr marL="0" indent="0" algn="ctr">
              <a:buSzTx/>
              <a:buNone/>
              <a:defRPr sz="3600">
                <a:solidFill>
                  <a:srgbClr val="FFFF00"/>
                </a:solidFill>
                <a:latin typeface="Gill Sans UltraBold"/>
                <a:ea typeface="Gill Sans UltraBold"/>
                <a:cs typeface="Gill Sans UltraBold"/>
                <a:sym typeface="Gill Sans UltraBold"/>
              </a:defRPr>
            </a:pPr>
            <a:r>
              <a:t>Worthlessness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nodeType="with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7" grpId="1"/>
      <p:bldP build="p" bldLvl="1" animBg="1" rev="0" advAuto="0" spid="168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ontent Placeholder 1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sz="8800">
                <a:latin typeface="Gill Sans UltraBold"/>
                <a:ea typeface="Gill Sans UltraBold"/>
                <a:cs typeface="Gill Sans UltraBold"/>
                <a:sym typeface="Gill Sans UltraBold"/>
              </a:defRPr>
            </a:lvl1pPr>
          </a:lstStyle>
          <a:p>
            <a:pPr/>
            <a:r>
              <a:t>Fear Factor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Signs that Violence may be near...</a:t>
            </a:r>
          </a:p>
        </p:txBody>
      </p:sp>
      <p:sp>
        <p:nvSpPr>
          <p:cNvPr id="171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Is he controlling?</a:t>
            </a:r>
          </a:p>
          <a:p>
            <a:pPr/>
            <a:r>
              <a:t>Does he constantly talk about his authority as husband</a:t>
            </a:r>
          </a:p>
          <a:p>
            <a:pPr/>
            <a:r>
              <a:t>Is he jealous of your relationships</a:t>
            </a:r>
          </a:p>
          <a:p>
            <a:pPr/>
            <a:r>
              <a:t>Does he have to know where you are all the time</a:t>
            </a:r>
          </a:p>
          <a:p>
            <a:pPr/>
            <a:r>
              <a:t>Do you fear him</a:t>
            </a:r>
          </a:p>
          <a:p>
            <a:pPr/>
            <a:r>
              <a:t>Does he call you names (the 4 names)</a:t>
            </a:r>
          </a:p>
          <a:p>
            <a:pPr/>
            <a:r>
              <a:t>What about his temper...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Road Rage</a:t>
            </a:r>
          </a:p>
        </p:txBody>
      </p:sp>
      <p:sp>
        <p:nvSpPr>
          <p:cNvPr id="174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Get off the road...to a lighted area</a:t>
            </a:r>
          </a:p>
          <a:p>
            <a:pPr/>
            <a:r>
              <a:t>Do NOT engage the other driver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At home alone...</a:t>
            </a:r>
          </a:p>
        </p:txBody>
      </p:sp>
      <p:sp>
        <p:nvSpPr>
          <p:cNvPr id="177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There is no need to open the door</a:t>
            </a:r>
          </a:p>
          <a:p>
            <a:pPr/>
            <a:r>
              <a:t>Talk through the door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000" u="sng"/>
            </a:lvl1pPr>
          </a:lstStyle>
          <a:p>
            <a:pPr/>
            <a:r>
              <a:t>Psalm 11:5</a:t>
            </a:r>
          </a:p>
        </p:txBody>
      </p:sp>
      <p:sp>
        <p:nvSpPr>
          <p:cNvPr id="118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6000"/>
            </a:pPr>
            <a:r>
              <a:t>“The LORD examines both the righteous and the wicked. He </a:t>
            </a:r>
            <a:r>
              <a:rPr>
                <a:solidFill>
                  <a:srgbClr val="FFFF00"/>
                </a:solidFill>
              </a:rPr>
              <a:t>hates</a:t>
            </a:r>
            <a:r>
              <a:t> those who love violence.”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18" grpId="2"/>
      <p:bldP build="whole" bldLvl="1" animBg="1" rev="0" advAuto="0" spid="11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Certain Truths I need to Understand</a:t>
            </a:r>
          </a:p>
        </p:txBody>
      </p:sp>
      <p:sp>
        <p:nvSpPr>
          <p:cNvPr id="121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t>Self –Defense</a:t>
            </a:r>
          </a:p>
          <a:p>
            <a:pPr lvl="1" marL="685800" indent="-228600">
              <a:spcBef>
                <a:spcPts val="500"/>
              </a:spcBef>
              <a:defRPr sz="3600"/>
            </a:pPr>
            <a:r>
              <a:t>Attacker is too close (your aim is to not cross his path)</a:t>
            </a:r>
            <a:endParaRPr sz="2400"/>
          </a:p>
          <a:p>
            <a:pPr lvl="1" marL="685800" indent="-228600">
              <a:spcBef>
                <a:spcPts val="500"/>
              </a:spcBef>
              <a:defRPr sz="3600"/>
            </a:pPr>
            <a:r>
              <a:t>Must practice regularly (muscle memory)</a:t>
            </a:r>
            <a:endParaRPr sz="2400"/>
          </a:p>
          <a:p>
            <a:pPr lvl="1" marL="685800" indent="-228600">
              <a:spcBef>
                <a:spcPts val="500"/>
              </a:spcBef>
              <a:defRPr sz="3600"/>
            </a:pPr>
            <a:r>
              <a:t>Truth is, any kind of fight/resistance you will probably survive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1" grpId="2"/>
      <p:bldP build="whole" bldLvl="1" animBg="1" rev="0" advAuto="0" spid="12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 1"/>
          <p:cNvSpPr txBox="1"/>
          <p:nvPr>
            <p:ph type="title"/>
          </p:nvPr>
        </p:nvSpPr>
        <p:spPr>
          <a:xfrm>
            <a:off x="838200" y="365125"/>
            <a:ext cx="10515600" cy="1103912"/>
          </a:xfrm>
          <a:prstGeom prst="rect">
            <a:avLst/>
          </a:prstGeom>
        </p:spPr>
        <p:txBody>
          <a:bodyPr/>
          <a:lstStyle/>
          <a:p>
            <a:pPr/>
            <a:r>
              <a:t>THE M.O.M. FACTOR</a:t>
            </a:r>
          </a:p>
        </p:txBody>
      </p:sp>
      <p:sp>
        <p:nvSpPr>
          <p:cNvPr id="124" name="Content Placeholder 2"/>
          <p:cNvSpPr txBox="1"/>
          <p:nvPr>
            <p:ph type="body" idx="1"/>
          </p:nvPr>
        </p:nvSpPr>
        <p:spPr>
          <a:xfrm>
            <a:off x="838200" y="1315962"/>
            <a:ext cx="10515600" cy="4351339"/>
          </a:xfrm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t>There are people “out there” who will hurt you</a:t>
            </a:r>
          </a:p>
          <a:p>
            <a:pPr>
              <a:defRPr sz="3600"/>
            </a:pPr>
            <a:r>
              <a:t>Because of this you have to deal with the              </a:t>
            </a:r>
            <a:r>
              <a:rPr b="1">
                <a:solidFill>
                  <a:srgbClr val="FFFF00"/>
                </a:solidFill>
              </a:rPr>
              <a:t>“trust factor”</a:t>
            </a:r>
            <a:endParaRPr b="1">
              <a:solidFill>
                <a:srgbClr val="FFFF00"/>
              </a:solidFill>
            </a:endParaRPr>
          </a:p>
          <a:p>
            <a:pPr>
              <a:defRPr b="1" sz="3600"/>
            </a:pPr>
            <a:r>
              <a:t>Trust is not freely given; it is earned</a:t>
            </a:r>
          </a:p>
          <a:p>
            <a:pPr>
              <a:defRPr b="1" sz="3600"/>
            </a:pPr>
            <a:r>
              <a:t>John 2:25 – “Jesus trusted no man...”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3" grpId="1"/>
      <p:bldP build="p" bldLvl="1" animBg="1" rev="0" advAuto="0" spid="124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M.O.M. FACTOR</a:t>
            </a:r>
          </a:p>
        </p:txBody>
      </p:sp>
      <p:sp>
        <p:nvSpPr>
          <p:cNvPr id="127" name="Content Placeholder 2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3600"/>
            </a:lvl1pPr>
          </a:lstStyle>
          <a:p>
            <a:pPr/>
            <a:r>
              <a:t>Don’t let your religion steal common sense</a:t>
            </a:r>
          </a:p>
        </p:txBody>
      </p:sp>
      <p:pic>
        <p:nvPicPr>
          <p:cNvPr id="128" name="Content Placeholder 3" descr="Content Placeholder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0" y="1993152"/>
            <a:ext cx="4543310" cy="36741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8" grpId="3"/>
      <p:bldP build="p" bldLvl="1" animBg="1" rev="0" advAuto="0" spid="127" grpId="2"/>
      <p:bldP build="whole" bldLvl="1" animBg="1" rev="0" advAuto="0" spid="12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ontent Placeholder 2"/>
          <p:cNvSpPr txBox="1"/>
          <p:nvPr>
            <p:ph type="body" idx="1"/>
          </p:nvPr>
        </p:nvSpPr>
        <p:spPr>
          <a:xfrm>
            <a:off x="838200" y="1315962"/>
            <a:ext cx="10515600" cy="4351339"/>
          </a:xfrm>
          <a:prstGeom prst="rect">
            <a:avLst/>
          </a:prstGeom>
        </p:spPr>
        <p:txBody>
          <a:bodyPr/>
          <a:lstStyle/>
          <a:p>
            <a:pPr algn="ctr">
              <a:defRPr b="1" sz="5400"/>
            </a:pPr>
            <a:r>
              <a:t>Violence against women is not going to stop.                                </a:t>
            </a:r>
            <a:r>
              <a:rPr i="1">
                <a:solidFill>
                  <a:srgbClr val="FFFF00"/>
                </a:solidFill>
              </a:rPr>
              <a:t>There are too many contributors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 Federal Agent recently told me....</a:t>
            </a:r>
          </a:p>
        </p:txBody>
      </p:sp>
      <p:sp>
        <p:nvSpPr>
          <p:cNvPr id="133" name="Content Placeholder 2"/>
          <p:cNvSpPr txBox="1"/>
          <p:nvPr>
            <p:ph type="body" idx="1"/>
          </p:nvPr>
        </p:nvSpPr>
        <p:spPr>
          <a:xfrm>
            <a:off x="838200" y="1673224"/>
            <a:ext cx="10515600" cy="4758055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  <a:defRPr sz="3200"/>
            </a:pPr>
            <a:r>
              <a:t>"I work every federal violation ... terrorism, violent crime, and crimes against children to name just a few...  </a:t>
            </a:r>
          </a:p>
          <a:p>
            <a:pPr marL="0" indent="0" algn="ctr">
              <a:buSzTx/>
              <a:buNone/>
              <a:defRPr sz="3200"/>
            </a:pPr>
            <a:r>
              <a:t>Perhaps I have become cynical, </a:t>
            </a:r>
            <a:r>
              <a:rPr b="1" i="1"/>
              <a:t>but I’ve seen child pornography on so many electronic devices associated with men (and women) of all walks of life and faiths</a:t>
            </a:r>
            <a:r>
              <a:t>, ...</a:t>
            </a:r>
          </a:p>
          <a:p>
            <a:pPr marL="0" indent="0" algn="ctr">
              <a:buSzTx/>
              <a:buNone/>
              <a:defRPr sz="3200"/>
            </a:pPr>
            <a:r>
              <a:t>that I am convinced over half of Christian men have viewed child porn at some point...This is a silent cancer eating away at the church, from the inside out..."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2" grpId="1"/>
      <p:bldP build="p" bldLvl="1" animBg="1" rev="0" advAuto="0" spid="133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CRIME TRIANGLE</a:t>
            </a:r>
          </a:p>
        </p:txBody>
      </p:sp>
      <p:sp>
        <p:nvSpPr>
          <p:cNvPr id="136" name="Triangle 3"/>
          <p:cNvSpPr/>
          <p:nvPr/>
        </p:nvSpPr>
        <p:spPr>
          <a:xfrm>
            <a:off x="3795633" y="2717418"/>
            <a:ext cx="4080449" cy="2479990"/>
          </a:xfrm>
          <a:prstGeom prst="triangle">
            <a:avLst/>
          </a:prstGeom>
          <a:solidFill>
            <a:srgbClr val="FFFF00"/>
          </a:solidFill>
          <a:ln w="12700">
            <a:solidFill>
              <a:srgbClr val="32538F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00"/>
                </a:solidFill>
              </a:defRPr>
            </a:pPr>
          </a:p>
        </p:txBody>
      </p:sp>
      <p:sp>
        <p:nvSpPr>
          <p:cNvPr id="137" name="TextBox 4"/>
          <p:cNvSpPr txBox="1"/>
          <p:nvPr/>
        </p:nvSpPr>
        <p:spPr>
          <a:xfrm>
            <a:off x="5021705" y="1742294"/>
            <a:ext cx="2608290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pPr/>
            <a:r>
              <a:t>DESIRE</a:t>
            </a:r>
          </a:p>
        </p:txBody>
      </p:sp>
      <p:sp>
        <p:nvSpPr>
          <p:cNvPr id="138" name="TextBox 6"/>
          <p:cNvSpPr txBox="1"/>
          <p:nvPr/>
        </p:nvSpPr>
        <p:spPr>
          <a:xfrm>
            <a:off x="1678899" y="5141626"/>
            <a:ext cx="2116736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pPr/>
            <a:r>
              <a:t>ABILITY</a:t>
            </a:r>
          </a:p>
        </p:txBody>
      </p:sp>
      <p:sp>
        <p:nvSpPr>
          <p:cNvPr id="139" name="TextBox 7"/>
          <p:cNvSpPr txBox="1"/>
          <p:nvPr/>
        </p:nvSpPr>
        <p:spPr>
          <a:xfrm>
            <a:off x="7629993" y="5148260"/>
            <a:ext cx="3642611" cy="73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pPr/>
            <a:r>
              <a:t>OPPORTUNITY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9" grpId="4"/>
      <p:bldP build="whole" bldLvl="1" animBg="1" rev="0" advAuto="0" spid="136" grpId="1"/>
      <p:bldP build="whole" bldLvl="1" animBg="1" rev="0" advAuto="0" spid="138" grpId="3"/>
      <p:bldP build="whole" bldLvl="1" animBg="1" rev="0" advAuto="0" spid="135" grpId="5"/>
      <p:bldP build="whole" bldLvl="1" animBg="1" rev="0" advAuto="0" spid="137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